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2"/>
  </p:notesMasterIdLst>
  <p:handoutMasterIdLst>
    <p:handoutMasterId r:id="rId13"/>
  </p:handoutMasterIdLst>
  <p:sldIdLst>
    <p:sldId id="451" r:id="rId4"/>
    <p:sldId id="432" r:id="rId5"/>
    <p:sldId id="257" r:id="rId6"/>
    <p:sldId id="478" r:id="rId7"/>
    <p:sldId id="479" r:id="rId8"/>
    <p:sldId id="480" r:id="rId9"/>
    <p:sldId id="470" r:id="rId10"/>
    <p:sldId id="359" r:id="rId11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737" autoAdjust="0"/>
  </p:normalViewPr>
  <p:slideViewPr>
    <p:cSldViewPr snapToGrid="0">
      <p:cViewPr>
        <p:scale>
          <a:sx n="100" d="100"/>
          <a:sy n="100" d="100"/>
        </p:scale>
        <p:origin x="-2190" y="-864"/>
      </p:cViewPr>
      <p:guideLst>
        <p:guide orient="horz" pos="2072"/>
        <p:guide orient="horz" pos="739"/>
        <p:guide orient="horz" pos="2666"/>
        <p:guide orient="horz" pos="913"/>
        <p:guide pos="3792"/>
        <p:guide pos="21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jp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18.jp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hdphoto" Target="../media/hdphoto3.wdp"/><Relationship Id="rId7" Type="http://schemas.openxmlformats.org/officeDocument/2006/relationships/image" Target="../media/image17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3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1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\\192.168.44.3\public3\1.ZDJECIA\@DZIAŁ_TECHNICZNY\@FUNDAMENTY\16.06-0x. Osiedle  Orunia SM Południe. Zgrzewanie papy na fundamentach\Lipiec - gruntowanie ścian\DSC07617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" t="38741" r="11501" b="31863"/>
          <a:stretch/>
        </p:blipFill>
        <p:spPr bwMode="auto">
          <a:xfrm>
            <a:off x="0" y="1212055"/>
            <a:ext cx="9144000" cy="205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-1965" y="1212055"/>
            <a:ext cx="9147930" cy="2058989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d-ID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695749" y="3438026"/>
            <a:ext cx="1589218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BR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4100" name="Picture 4" descr="\\192.168.44.3\public3\1.DLA WSZYSTKICH\@marketing\OPAKOWANIA_ZDJĘCIA\IZOHAN_IZOBUD\IZOHAN_IZOBUD_Br\Br_10k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177" y="2246652"/>
            <a:ext cx="2304552" cy="168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Korzekwa.A\Zeszyt systemowe\3. Dachy bezspoionwe\Nowy folder (2)\DSC0384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436" r="30187"/>
          <a:stretch/>
        </p:blipFill>
        <p:spPr bwMode="auto">
          <a:xfrm>
            <a:off x="5950424" y="0"/>
            <a:ext cx="3193576" cy="440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rostokąt 18"/>
          <p:cNvSpPr/>
          <p:nvPr/>
        </p:nvSpPr>
        <p:spPr>
          <a:xfrm>
            <a:off x="460044" y="1653476"/>
            <a:ext cx="2667000" cy="2461324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467576" y="1690664"/>
            <a:ext cx="2650938" cy="24468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gruntowanie powierzchni mineralnych </a:t>
            </a:r>
            <a:r>
              <a:rPr lang="pl-PL" sz="100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oraz pap 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asfaltowych przed </a:t>
            </a:r>
            <a:r>
              <a:rPr lang="pl-PL" sz="1000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nałożeniem właściwej izolacji asfaltowej 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wykonywanie powłok antykorozyjnych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, 	także na elementach metalowych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konserwacja skorodowanych powierzchni 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betonowych (przeciwdziała dalszemu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procesowi korozji)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507475" y="2718338"/>
            <a:ext cx="2442949" cy="160813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BR</a:t>
            </a:r>
            <a:endParaRPr lang="pl-PL" sz="1000" spc="4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spc="2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rozpuszczalnikowy roztwór gruntujący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ok. 0,3 l/m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</a:pPr>
            <a:endParaRPr lang="pl-PL" sz="900" spc="40" baseline="300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Opakowania: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l, 20 l</a:t>
            </a:r>
            <a:endParaRPr lang="pl-PL" sz="900" spc="40" dirty="0">
              <a:solidFill>
                <a:sysClr val="windowText" lastClr="000000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23" name="AutoShape 1"/>
          <p:cNvSpPr>
            <a:spLocks/>
          </p:cNvSpPr>
          <p:nvPr/>
        </p:nvSpPr>
        <p:spPr bwMode="auto">
          <a:xfrm>
            <a:off x="481013" y="275178"/>
            <a:ext cx="3469374" cy="55836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BR</a:t>
            </a:r>
            <a:b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600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WYKONANIE NOWEGO</a:t>
            </a:r>
          </a:p>
          <a:p>
            <a:pPr>
              <a:defRPr/>
            </a:pPr>
            <a:r>
              <a:rPr lang="pl-PL" sz="1600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POKRYCIA PAPOWEGO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sp. z o.o. 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397" y="1078961"/>
            <a:ext cx="1959957" cy="14350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19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Obraz 5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grpSp>
        <p:nvGrpSpPr>
          <p:cNvPr id="2" name="Group 18"/>
          <p:cNvGrpSpPr/>
          <p:nvPr/>
        </p:nvGrpSpPr>
        <p:grpSpPr>
          <a:xfrm flipV="1">
            <a:off x="574562" y="2587231"/>
            <a:ext cx="1097303" cy="581429"/>
            <a:chOff x="1301082" y="1936376"/>
            <a:chExt cx="1912926" cy="1379295"/>
          </a:xfrm>
        </p:grpSpPr>
        <p:cxnSp>
          <p:nvCxnSpPr>
            <p:cNvPr id="20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 Placeholder 5"/>
          <p:cNvSpPr txBox="1">
            <a:spLocks/>
          </p:cNvSpPr>
          <p:nvPr/>
        </p:nvSpPr>
        <p:spPr>
          <a:xfrm>
            <a:off x="797647" y="3826830"/>
            <a:ext cx="1844837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3" name="Group 23"/>
          <p:cNvGrpSpPr/>
          <p:nvPr/>
        </p:nvGrpSpPr>
        <p:grpSpPr>
          <a:xfrm>
            <a:off x="2101226" y="1445440"/>
            <a:ext cx="2326108" cy="722149"/>
            <a:chOff x="1301082" y="1936376"/>
            <a:chExt cx="1912926" cy="380065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89696" y="2909373"/>
            <a:ext cx="1239104" cy="25391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wodochronny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28" name="Text Placeholder 5"/>
          <p:cNvSpPr txBox="1">
            <a:spLocks/>
          </p:cNvSpPr>
          <p:nvPr/>
        </p:nvSpPr>
        <p:spPr>
          <a:xfrm>
            <a:off x="2357057" y="1694711"/>
            <a:ext cx="1887397" cy="41592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1200" dirty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grpSp>
        <p:nvGrpSpPr>
          <p:cNvPr id="4" name="Group 28"/>
          <p:cNvGrpSpPr/>
          <p:nvPr/>
        </p:nvGrpSpPr>
        <p:grpSpPr>
          <a:xfrm flipV="1">
            <a:off x="3730310" y="2600653"/>
            <a:ext cx="2144467" cy="1226175"/>
            <a:chOff x="1301082" y="1936376"/>
            <a:chExt cx="1912926" cy="1379295"/>
          </a:xfrm>
        </p:grpSpPr>
        <p:cxnSp>
          <p:nvCxnSpPr>
            <p:cNvPr id="30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3814022" y="3003324"/>
            <a:ext cx="1306970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id-ID" sz="1100" b="1" dirty="0">
              <a:solidFill>
                <a:schemeClr val="accent2"/>
              </a:solidFill>
            </a:endParaRPr>
          </a:p>
        </p:txBody>
      </p:sp>
      <p:sp>
        <p:nvSpPr>
          <p:cNvPr id="33" name="Text Placeholder 5"/>
          <p:cNvSpPr txBox="1">
            <a:spLocks/>
          </p:cNvSpPr>
          <p:nvPr/>
        </p:nvSpPr>
        <p:spPr>
          <a:xfrm>
            <a:off x="3814197" y="3256044"/>
            <a:ext cx="1679580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endParaRPr lang="id-ID" sz="900" dirty="0">
              <a:solidFill>
                <a:schemeClr val="bg2"/>
              </a:solidFill>
            </a:endParaRPr>
          </a:p>
        </p:txBody>
      </p:sp>
      <p:grpSp>
        <p:nvGrpSpPr>
          <p:cNvPr id="6" name="Group 33"/>
          <p:cNvGrpSpPr/>
          <p:nvPr/>
        </p:nvGrpSpPr>
        <p:grpSpPr>
          <a:xfrm>
            <a:off x="5365746" y="878277"/>
            <a:ext cx="1789434" cy="1387677"/>
            <a:chOff x="1301082" y="1936376"/>
            <a:chExt cx="1912926" cy="380065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8"/>
          <p:cNvGrpSpPr/>
          <p:nvPr/>
        </p:nvGrpSpPr>
        <p:grpSpPr>
          <a:xfrm flipV="1">
            <a:off x="6958058" y="2621586"/>
            <a:ext cx="1639950" cy="793538"/>
            <a:chOff x="1301082" y="1936376"/>
            <a:chExt cx="1912926" cy="1379295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43"/>
          <p:cNvGrpSpPr/>
          <p:nvPr/>
        </p:nvGrpSpPr>
        <p:grpSpPr>
          <a:xfrm flipH="1">
            <a:off x="7199979" y="1667415"/>
            <a:ext cx="1396369" cy="531778"/>
            <a:chOff x="1301082" y="1936376"/>
            <a:chExt cx="1912926" cy="380065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26"/>
          <p:cNvSpPr txBox="1"/>
          <p:nvPr/>
        </p:nvSpPr>
        <p:spPr>
          <a:xfrm>
            <a:off x="5382923" y="421077"/>
            <a:ext cx="200627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zabezpiecza beton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przed wilgocią i korozją</a:t>
            </a:r>
          </a:p>
        </p:txBody>
      </p:sp>
      <p:sp>
        <p:nvSpPr>
          <p:cNvPr id="64" name="TextBox 21"/>
          <p:cNvSpPr txBox="1"/>
          <p:nvPr/>
        </p:nvSpPr>
        <p:spPr>
          <a:xfrm>
            <a:off x="3756475" y="3370616"/>
            <a:ext cx="218528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dający się nakładać pędzlem lub szczotką dekarską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5" name="Text Placeholder 5"/>
          <p:cNvSpPr txBox="1">
            <a:spLocks/>
          </p:cNvSpPr>
          <p:nvPr/>
        </p:nvSpPr>
        <p:spPr>
          <a:xfrm>
            <a:off x="535151" y="3779062"/>
            <a:ext cx="1526529" cy="52433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10000"/>
              </a:lnSpc>
            </a:pPr>
            <a:endParaRPr lang="id-ID" sz="1200" dirty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66" name="TextBox 21"/>
          <p:cNvSpPr txBox="1"/>
          <p:nvPr/>
        </p:nvSpPr>
        <p:spPr>
          <a:xfrm>
            <a:off x="6978688" y="2957979"/>
            <a:ext cx="1838642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zwiększa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 podłoży</a:t>
            </a: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6689468" y="3280583"/>
            <a:ext cx="2236032" cy="52433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endParaRPr lang="pl-PL" sz="1200" kern="0" dirty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utoShape 1"/>
          <p:cNvSpPr>
            <a:spLocks/>
          </p:cNvSpPr>
          <p:nvPr/>
        </p:nvSpPr>
        <p:spPr bwMode="auto">
          <a:xfrm>
            <a:off x="482667" y="275883"/>
            <a:ext cx="2380690" cy="8305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BR 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sp. z o.o. 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68" name="TextBox 26"/>
          <p:cNvSpPr txBox="1"/>
          <p:nvPr/>
        </p:nvSpPr>
        <p:spPr>
          <a:xfrm>
            <a:off x="2119139" y="992878"/>
            <a:ext cx="1852585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doskonałe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właściwości penetracji </a:t>
            </a:r>
          </a:p>
        </p:txBody>
      </p:sp>
      <p:sp>
        <p:nvSpPr>
          <p:cNvPr id="73" name="TextBox 26"/>
          <p:cNvSpPr txBox="1"/>
          <p:nvPr/>
        </p:nvSpPr>
        <p:spPr>
          <a:xfrm>
            <a:off x="7199980" y="1226149"/>
            <a:ext cx="1288700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 </a:t>
            </a:r>
          </a:p>
          <a:p>
            <a:r>
              <a:rPr lang="pl-PL" sz="12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  <a:endParaRPr lang="id-ID" sz="12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77" name="Text Placeholder 5"/>
          <p:cNvSpPr txBox="1">
            <a:spLocks/>
          </p:cNvSpPr>
          <p:nvPr/>
        </p:nvSpPr>
        <p:spPr>
          <a:xfrm>
            <a:off x="7193466" y="1681858"/>
            <a:ext cx="1482986" cy="33918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</a:p>
        </p:txBody>
      </p:sp>
      <p:sp>
        <p:nvSpPr>
          <p:cNvPr id="62" name="Text Placeholder 5"/>
          <p:cNvSpPr txBox="1">
            <a:spLocks/>
          </p:cNvSpPr>
          <p:nvPr/>
        </p:nvSpPr>
        <p:spPr>
          <a:xfrm>
            <a:off x="2123309" y="1466906"/>
            <a:ext cx="2441071" cy="44127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2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w głąb izolowanych powierzchni</a:t>
            </a:r>
          </a:p>
        </p:txBody>
      </p:sp>
      <p:cxnSp>
        <p:nvCxnSpPr>
          <p:cNvPr id="69" name="Straight Connector 4"/>
          <p:cNvCxnSpPr/>
          <p:nvPr/>
        </p:nvCxnSpPr>
        <p:spPr>
          <a:xfrm>
            <a:off x="2290" y="23897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6"/>
          <p:cNvSpPr>
            <a:spLocks noChangeAspect="1" noChangeArrowheads="1"/>
          </p:cNvSpPr>
          <p:nvPr/>
        </p:nvSpPr>
        <p:spPr bwMode="auto">
          <a:xfrm>
            <a:off x="239876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49" name="Oval 6"/>
          <p:cNvSpPr>
            <a:spLocks noChangeAspect="1" noChangeArrowheads="1"/>
          </p:cNvSpPr>
          <p:nvPr/>
        </p:nvSpPr>
        <p:spPr bwMode="auto">
          <a:xfrm>
            <a:off x="1782364" y="2110637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1" name="Oval 6"/>
          <p:cNvSpPr>
            <a:spLocks noChangeAspect="1" noChangeArrowheads="1"/>
          </p:cNvSpPr>
          <p:nvPr/>
        </p:nvSpPr>
        <p:spPr bwMode="auto">
          <a:xfrm>
            <a:off x="3404938" y="2110637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3" name="Oval 6"/>
          <p:cNvSpPr>
            <a:spLocks noChangeAspect="1" noChangeArrowheads="1"/>
          </p:cNvSpPr>
          <p:nvPr/>
        </p:nvSpPr>
        <p:spPr bwMode="auto">
          <a:xfrm>
            <a:off x="5023767" y="2110637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56" name="Oval 6"/>
          <p:cNvSpPr>
            <a:spLocks noChangeAspect="1" noChangeArrowheads="1"/>
          </p:cNvSpPr>
          <p:nvPr/>
        </p:nvSpPr>
        <p:spPr bwMode="auto">
          <a:xfrm>
            <a:off x="6634771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70" name="Oval 6"/>
          <p:cNvSpPr>
            <a:spLocks noChangeAspect="1" noChangeArrowheads="1"/>
          </p:cNvSpPr>
          <p:nvPr/>
        </p:nvSpPr>
        <p:spPr bwMode="auto">
          <a:xfrm>
            <a:off x="8267672" y="2113575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pic>
        <p:nvPicPr>
          <p:cNvPr id="9219" name="Picture 3" descr="\\192.168.44.3\public3\Marzec.T\PIKTOGRAMY\ikony\paczka_piktogramow\23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76" y="2207005"/>
            <a:ext cx="531432" cy="53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\\192.168.44.3\public3\Marzec.T\PIKTOGRAMY\ikony\paczka_piktogramow\19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1" y="2189668"/>
            <a:ext cx="520194" cy="520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IZOHANSMB\public3\Marzec.T\PREZENTACJE - GOTOWE\piktogramy\9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2177113"/>
            <a:ext cx="551799" cy="5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\\IZOHANSMB\public3\Marzec.T\PREZENTACJE - GOTOWE\piktogramy\pedze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364" y="2256428"/>
            <a:ext cx="362299" cy="41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\\IZOHANSMB\public3\Marzec.T\PREZENTACJE - GOTOWE\piktogramy\4_piktogramy_16x16m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2177113"/>
            <a:ext cx="551799" cy="5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2177113"/>
            <a:ext cx="551799" cy="55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Obraz 7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37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\\192.168.44.3\public3\1.DLA_WSZYSTKICH\@marketing\Katalog Nexler\Zdjęcia\gruntowanie ściany fundamentowej (BR, beton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16" r="563"/>
          <a:stretch/>
        </p:blipFill>
        <p:spPr bwMode="auto">
          <a:xfrm flipH="1">
            <a:off x="6084094" y="0"/>
            <a:ext cx="3067525" cy="34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\\192.168.44.3\public3\CzapranskiT\@poradnik\1-3\Umieszczone\001- Gruntowan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t="555" r="19349"/>
          <a:stretch/>
        </p:blipFill>
        <p:spPr bwMode="auto">
          <a:xfrm flipH="1">
            <a:off x="2969527" y="1"/>
            <a:ext cx="3088374" cy="34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\\192.168.44.3\public3\1.ZDJECIA\izobudy do prezentacji\velaves gruntowanie WL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11299" r="22631" b="7669"/>
          <a:stretch/>
        </p:blipFill>
        <p:spPr bwMode="auto">
          <a:xfrm>
            <a:off x="0" y="0"/>
            <a:ext cx="2950110" cy="347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2969527" y="3510378"/>
            <a:ext cx="3088374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/>
        </p:nvSpPr>
        <p:spPr>
          <a:xfrm>
            <a:off x="6084094" y="3510378"/>
            <a:ext cx="3067526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0" y="3510379"/>
            <a:ext cx="2950110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AutoShape 1"/>
          <p:cNvSpPr>
            <a:spLocks/>
          </p:cNvSpPr>
          <p:nvPr/>
        </p:nvSpPr>
        <p:spPr bwMode="auto">
          <a:xfrm>
            <a:off x="342341" y="3677643"/>
            <a:ext cx="2607769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GRUNTOWANIE</a:t>
            </a:r>
          </a:p>
          <a:p>
            <a:pPr algn="l">
              <a:defRPr/>
            </a:pPr>
            <a:r>
              <a:rPr lang="pl-PL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BETONU</a:t>
            </a:r>
            <a:endParaRPr lang="pl-PL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1" name="Straight Connector 1"/>
          <p:cNvCxnSpPr/>
          <p:nvPr/>
        </p:nvCxnSpPr>
        <p:spPr>
          <a:xfrm flipH="1">
            <a:off x="198135" y="35865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1"/>
          <p:cNvSpPr>
            <a:spLocks/>
          </p:cNvSpPr>
          <p:nvPr/>
        </p:nvSpPr>
        <p:spPr bwMode="auto">
          <a:xfrm>
            <a:off x="3348937" y="3565961"/>
            <a:ext cx="2607769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GRUNTOWANIE PAP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 WIELOWARSTWOWYCH</a:t>
            </a:r>
          </a:p>
          <a:p>
            <a:pPr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POKRYCIACH DACHOWYCH </a:t>
            </a:r>
          </a:p>
        </p:txBody>
      </p:sp>
      <p:sp>
        <p:nvSpPr>
          <p:cNvPr id="31" name="AutoShape 1"/>
          <p:cNvSpPr>
            <a:spLocks/>
          </p:cNvSpPr>
          <p:nvPr/>
        </p:nvSpPr>
        <p:spPr bwMode="auto">
          <a:xfrm>
            <a:off x="6441110" y="3563343"/>
            <a:ext cx="2702890" cy="5640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WYKONYWANIE </a:t>
            </a:r>
          </a:p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I KONSERWACJA</a:t>
            </a:r>
          </a:p>
          <a:p>
            <a:pPr algn="l">
              <a:defRPr/>
            </a:pPr>
            <a:r>
              <a:rPr lang="pl-PL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POWŁOK ANTYKOROZYJNYCH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cxnSp>
        <p:nvCxnSpPr>
          <p:cNvPr id="28" name="Straight Connector 1"/>
          <p:cNvCxnSpPr/>
          <p:nvPr/>
        </p:nvCxnSpPr>
        <p:spPr>
          <a:xfrm flipH="1">
            <a:off x="3199113" y="35852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"/>
          <p:cNvCxnSpPr/>
          <p:nvPr/>
        </p:nvCxnSpPr>
        <p:spPr>
          <a:xfrm flipH="1">
            <a:off x="6297691" y="3585211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192.168.44.3\public3\1.ZDJECIA\@DZIAŁ_TECHNICZNY\@FUNDAMENTY\02.08.06 - IZOBUD Br- koło biura\DSCF000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3" r="4130"/>
          <a:stretch/>
        </p:blipFill>
        <p:spPr bwMode="auto">
          <a:xfrm>
            <a:off x="4114529" y="-1191"/>
            <a:ext cx="5029471" cy="439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id-ID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BR</a:t>
            </a: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/>
            </a:r>
            <a:b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1800" b="1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2" name="Rectangle 8"/>
          <p:cNvSpPr/>
          <p:nvPr/>
        </p:nvSpPr>
        <p:spPr>
          <a:xfrm>
            <a:off x="248357" y="1081271"/>
            <a:ext cx="3675672" cy="324960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 </a:t>
            </a:r>
            <a:r>
              <a:rPr lang="pl-PL" sz="1000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ok. 0,3 l/m²</a:t>
            </a:r>
          </a:p>
          <a:p>
            <a:pPr algn="just" defTabSz="266700"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SCHNIĘCIA: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dłuższy niż 6 godz.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r>
              <a:rPr lang="pl-PL" sz="11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LEPKOŚĆ UMOWNA W TEMP. 23 ± 0,5°C</a:t>
            </a:r>
          </a:p>
          <a:p>
            <a:pPr algn="just" defTabSz="266700"/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MIERZONA KUBKIEM WYPŁYWOWYM NR 4: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 30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150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LEPKOŚĆ, CZAS WYPŁYWU, KUBEK NR 5: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 34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46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</a:t>
            </a:r>
          </a:p>
          <a:p>
            <a:pPr algn="just" defTabSz="266700"/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TEMPERATURA ZAPŁONU 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WG PENSKY’EGO-</a:t>
            </a:r>
          </a:p>
          <a:p>
            <a:pPr algn="just" defTabSz="266700"/>
            <a:r>
              <a:rPr lang="pl-PL" sz="1000" b="1" spc="-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MARTENSA: </a:t>
            </a:r>
            <a:r>
              <a:rPr lang="pl-PL" sz="1000" spc="-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 31 do 4 °C</a:t>
            </a:r>
            <a:endParaRPr lang="pl-PL" sz="1000" spc="-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 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PN-B-24620:1998/Az 1:2004</a:t>
            </a:r>
          </a:p>
          <a:p>
            <a:pPr algn="just" defTabSz="266700"/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/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APROBATA TECHNICZNA: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IBDiM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AT/2015-02-3187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4" name="Obraz 13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77200" y="904722"/>
            <a:ext cx="2922950" cy="3505507"/>
          </a:xfrm>
          <a:prstGeom prst="rect">
            <a:avLst/>
          </a:prstGeom>
          <a:effectLst/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29875</TotalTime>
  <Words>256</Words>
  <Application>Microsoft Office PowerPoint</Application>
  <PresentationFormat>Pokaz na ekranie (16:9)</PresentationFormat>
  <Paragraphs>106</Paragraphs>
  <Slides>8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3314</cp:revision>
  <cp:lastPrinted>2016-10-05T07:12:36Z</cp:lastPrinted>
  <dcterms:created xsi:type="dcterms:W3CDTF">2016-01-05T00:34:33Z</dcterms:created>
  <dcterms:modified xsi:type="dcterms:W3CDTF">2018-03-07T14:33:32Z</dcterms:modified>
</cp:coreProperties>
</file>